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81" r:id="rId20"/>
    <p:sldId id="282" r:id="rId21"/>
    <p:sldId id="277" r:id="rId22"/>
    <p:sldId id="278" r:id="rId23"/>
    <p:sldId id="2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C781C1A-77EC-4527-B2D0-1421E434A3B0}">
          <p14:sldIdLst>
            <p14:sldId id="256"/>
            <p14:sldId id="257"/>
            <p14:sldId id="258"/>
            <p14:sldId id="261"/>
          </p14:sldIdLst>
        </p14:section>
        <p14:section name="Sección sin título" id="{62A05E4E-C829-47A6-AB08-9C1864327C54}">
          <p14:sldIdLst>
            <p14:sldId id="259"/>
            <p14:sldId id="263"/>
            <p14:sldId id="262"/>
            <p14:sldId id="264"/>
            <p14:sldId id="260"/>
            <p14:sldId id="265"/>
            <p14:sldId id="266"/>
            <p14:sldId id="267"/>
            <p14:sldId id="268"/>
            <p14:sldId id="269"/>
            <p14:sldId id="271"/>
            <p14:sldId id="272"/>
            <p14:sldId id="273"/>
            <p14:sldId id="274"/>
            <p14:sldId id="281"/>
            <p14:sldId id="282"/>
            <p14:sldId id="277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6" d="100"/>
          <a:sy n="96" d="100"/>
        </p:scale>
        <p:origin x="-8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01DBBE8-997D-4AEE-A386-B44498F567AA}" type="datetimeFigureOut">
              <a:rPr lang="es-ES" smtClean="0"/>
              <a:t>29/02/2016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567E9D-E6BC-4BD9-9FC0-F4B6F4EF100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687483" y="2708920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MEMORIA DE ACTIVIDADES 2015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788024" y="4797152"/>
            <a:ext cx="3309803" cy="1152128"/>
          </a:xfrm>
        </p:spPr>
        <p:txBody>
          <a:bodyPr/>
          <a:lstStyle/>
          <a:p>
            <a:pPr algn="ctr"/>
            <a:r>
              <a:rPr lang="es-ES" dirty="0" smtClean="0"/>
              <a:t>ASOCIACIÓN PARKINSON SEGOVIA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656"/>
            <a:ext cx="952035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DESBLOQUEADOS: ATENCIÓN ESPECIALIZADA PARA ENFERMOS DE PARKINSON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3771781"/>
          </a:xfrm>
        </p:spPr>
        <p:txBody>
          <a:bodyPr>
            <a:normAutofit/>
          </a:bodyPr>
          <a:lstStyle/>
          <a:p>
            <a:r>
              <a:rPr lang="es-ES" sz="2000" u="sng" dirty="0"/>
              <a:t>Transporte: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22307"/>
            <a:ext cx="2088232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792" y="2852936"/>
            <a:ext cx="2088231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es-ES" sz="2100" dirty="0">
                <a:solidFill>
                  <a:srgbClr val="31B6FD"/>
                </a:solidFill>
              </a:rPr>
              <a:t>DESBLOQUEADOS: ATENCIÓN ESPECIALIZADA PARA ENFERMOS DE PARKINSON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Aft>
                <a:spcPts val="2400"/>
              </a:spcAft>
            </a:pPr>
            <a:r>
              <a:rPr lang="es-ES" sz="2800" u="sng" dirty="0"/>
              <a:t>Usuarios atendidos: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/>
              <a:t>Segovia: 38.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/>
              <a:t>Cuéllar: 7.</a:t>
            </a:r>
          </a:p>
          <a:p>
            <a:pPr algn="ctr">
              <a:spcAft>
                <a:spcPts val="1200"/>
              </a:spcAft>
              <a:buFont typeface="Wingdings" pitchFamily="2" charset="2"/>
              <a:buChar char="Ø"/>
            </a:pPr>
            <a:r>
              <a:rPr lang="es-ES" dirty="0" smtClean="0"/>
              <a:t>Transporte: 22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3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24744" cy="576064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APOYO A </a:t>
            </a:r>
            <a:r>
              <a:rPr lang="es-ES" sz="2100" dirty="0" smtClean="0">
                <a:solidFill>
                  <a:srgbClr val="31B6FD"/>
                </a:solidFill>
              </a:rPr>
              <a:t>FAMILIAS: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70000" lnSpcReduction="20000"/>
          </a:bodyPr>
          <a:lstStyle/>
          <a:p>
            <a:r>
              <a:rPr lang="es-ES" sz="2600" u="sng" dirty="0"/>
              <a:t>Objetivos</a:t>
            </a:r>
            <a:r>
              <a:rPr lang="es-ES" sz="2600" u="sng" dirty="0" smtClean="0"/>
              <a:t>:</a:t>
            </a:r>
          </a:p>
          <a:p>
            <a:endParaRPr lang="es-ES" sz="2600" u="sng" dirty="0"/>
          </a:p>
          <a:p>
            <a:pPr lvl="1">
              <a:buFont typeface="Wingdings" pitchFamily="2" charset="2"/>
              <a:buChar char="Ø"/>
            </a:pPr>
            <a:r>
              <a:rPr lang="es-ES" sz="2300" dirty="0"/>
              <a:t>Ofrecer a cada familia una intervención integral e individualizada que les permita hacer frente a la enfermedad de Parkinson.</a:t>
            </a:r>
          </a:p>
          <a:p>
            <a:pPr lvl="1">
              <a:buFont typeface="Wingdings" pitchFamily="2" charset="2"/>
              <a:buChar char="Ø"/>
            </a:pPr>
            <a:r>
              <a:rPr lang="es-ES" sz="2300" dirty="0"/>
              <a:t>Compartir sentimientos, emociones y experiencias entre distintos familiares, fomentando la comunicación y el contacto entre familias en la misma situación.</a:t>
            </a:r>
          </a:p>
          <a:p>
            <a:pPr lvl="1">
              <a:buFont typeface="Wingdings" pitchFamily="2" charset="2"/>
              <a:buChar char="Ø"/>
            </a:pPr>
            <a:r>
              <a:rPr lang="es-ES" sz="2300" dirty="0"/>
              <a:t>Dotar a los familiares de estrategias adecuadas para afrontar la enfermedad de su familiar.</a:t>
            </a:r>
          </a:p>
          <a:p>
            <a:pPr lvl="1">
              <a:buFont typeface="Wingdings" pitchFamily="2" charset="2"/>
              <a:buChar char="Ø"/>
            </a:pPr>
            <a:r>
              <a:rPr lang="es-ES" sz="2300" dirty="0"/>
              <a:t>Informar y formar a familiares y cuidadores sobre la enfermedad de Parkinson.</a:t>
            </a:r>
          </a:p>
          <a:p>
            <a:pPr lvl="1">
              <a:buFont typeface="Wingdings" pitchFamily="2" charset="2"/>
              <a:buChar char="Ø"/>
            </a:pPr>
            <a:r>
              <a:rPr lang="es-ES" sz="2300" dirty="0"/>
              <a:t>Asesorar y orientar a las familias sobre la enfermedad y las alterativas o técnicas existentes.</a:t>
            </a:r>
          </a:p>
          <a:p>
            <a:pPr lvl="1">
              <a:buFont typeface="Wingdings" pitchFamily="2" charset="2"/>
              <a:buChar char="Ø"/>
            </a:pPr>
            <a:r>
              <a:rPr lang="es-ES" sz="2300" dirty="0"/>
              <a:t>Evitar y/o tratar el síndrome del cuidador quemado.</a:t>
            </a:r>
          </a:p>
          <a:p>
            <a:endParaRPr lang="es-ES" sz="2300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2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APOYO A FAMILIAS: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sz="1800" u="sng" dirty="0"/>
              <a:t>Actividades</a:t>
            </a:r>
            <a:r>
              <a:rPr lang="es-ES" sz="1800" u="sng" dirty="0" smtClean="0"/>
              <a:t>:</a:t>
            </a:r>
          </a:p>
          <a:p>
            <a:pPr>
              <a:lnSpc>
                <a:spcPct val="80000"/>
              </a:lnSpc>
            </a:pPr>
            <a:endParaRPr lang="es-ES" sz="1800" u="sng" dirty="0"/>
          </a:p>
          <a:p>
            <a:pPr>
              <a:lnSpc>
                <a:spcPct val="80000"/>
              </a:lnSpc>
            </a:pPr>
            <a:endParaRPr lang="es-ES" sz="1800" u="sng" dirty="0"/>
          </a:p>
        </p:txBody>
      </p:sp>
      <p:sp>
        <p:nvSpPr>
          <p:cNvPr id="4" name="3 Rectángulo"/>
          <p:cNvSpPr/>
          <p:nvPr/>
        </p:nvSpPr>
        <p:spPr>
          <a:xfrm>
            <a:off x="1189404" y="2492896"/>
            <a:ext cx="6336704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s-ES" sz="1600" dirty="0">
                <a:solidFill>
                  <a:schemeClr val="tx2"/>
                </a:solidFill>
              </a:rPr>
              <a:t>Terapia de grupo semanal para </a:t>
            </a:r>
            <a:r>
              <a:rPr lang="es-ES" sz="1600" dirty="0" smtClean="0">
                <a:solidFill>
                  <a:schemeClr val="tx2"/>
                </a:solidFill>
              </a:rPr>
              <a:t>familiares</a:t>
            </a:r>
          </a:p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2"/>
                </a:solidFill>
              </a:rPr>
              <a:t>Café de la Experiencia.</a:t>
            </a:r>
          </a:p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2"/>
                </a:solidFill>
              </a:rPr>
              <a:t>Terapia </a:t>
            </a:r>
            <a:r>
              <a:rPr lang="es-ES" sz="1600" dirty="0">
                <a:solidFill>
                  <a:schemeClr val="tx2"/>
                </a:solidFill>
              </a:rPr>
              <a:t>de pareja</a:t>
            </a:r>
          </a:p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2"/>
                </a:solidFill>
              </a:rPr>
              <a:t>Entrevistas </a:t>
            </a:r>
            <a:r>
              <a:rPr lang="es-ES" sz="1600" dirty="0">
                <a:solidFill>
                  <a:schemeClr val="tx2"/>
                </a:solidFill>
              </a:rPr>
              <a:t>de asesoramiento y apoyo</a:t>
            </a:r>
          </a:p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r>
              <a:rPr lang="es-ES" sz="1600" dirty="0" smtClean="0">
                <a:solidFill>
                  <a:schemeClr val="tx2"/>
                </a:solidFill>
              </a:rPr>
              <a:t>Atención </a:t>
            </a:r>
            <a:r>
              <a:rPr lang="es-ES" sz="1600" dirty="0">
                <a:solidFill>
                  <a:schemeClr val="tx2"/>
                </a:solidFill>
              </a:rPr>
              <a:t>telefónica </a:t>
            </a:r>
            <a:r>
              <a:rPr lang="es-ES" sz="1600" dirty="0" smtClean="0">
                <a:solidFill>
                  <a:schemeClr val="tx2"/>
                </a:solidFill>
              </a:rPr>
              <a:t>individualizada</a:t>
            </a:r>
          </a:p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endParaRPr lang="es-ES" sz="1600" dirty="0">
              <a:solidFill>
                <a:schemeClr val="tx2"/>
              </a:solidFill>
            </a:endParaRPr>
          </a:p>
          <a:p>
            <a:pPr marL="640080" lvl="1" indent="-27432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" pitchFamily="2" charset="2"/>
              <a:buChar char="Ø"/>
            </a:pPr>
            <a:endParaRPr lang="es-ES" sz="1600" dirty="0" smtClean="0">
              <a:solidFill>
                <a:schemeClr val="tx2"/>
              </a:solidFill>
            </a:endParaRPr>
          </a:p>
          <a:p>
            <a:pPr marL="365760" lvl="1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</a:pPr>
            <a:endParaRPr lang="es-E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/>
          <a:lstStyle/>
          <a:p>
            <a:r>
              <a:rPr lang="es-ES" sz="2100" dirty="0">
                <a:solidFill>
                  <a:srgbClr val="31B6FD"/>
                </a:solidFill>
              </a:rPr>
              <a:t>APOYO A FAMILIAS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r>
              <a:rPr lang="es-ES" sz="1600" dirty="0">
                <a:solidFill>
                  <a:srgbClr val="073E87"/>
                </a:solidFill>
              </a:rPr>
              <a:t>Cursos de </a:t>
            </a:r>
            <a:r>
              <a:rPr lang="es-ES" sz="1600" dirty="0" smtClean="0">
                <a:solidFill>
                  <a:srgbClr val="073E87"/>
                </a:solidFill>
              </a:rPr>
              <a:t>formación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>
              <a:solidFill>
                <a:srgbClr val="073E87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 smtClean="0">
              <a:solidFill>
                <a:srgbClr val="073E87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>
              <a:solidFill>
                <a:srgbClr val="073E87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r>
              <a:rPr lang="es-ES" sz="1600" dirty="0" smtClean="0">
                <a:solidFill>
                  <a:srgbClr val="073E87"/>
                </a:solidFill>
              </a:rPr>
              <a:t>Salidas lúdicas</a:t>
            </a: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 smtClean="0">
              <a:solidFill>
                <a:srgbClr val="073E87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 smtClean="0">
              <a:solidFill>
                <a:srgbClr val="073E87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>
              <a:solidFill>
                <a:srgbClr val="073E87"/>
              </a:solidFill>
            </a:endParaRPr>
          </a:p>
          <a:p>
            <a:pPr lvl="1">
              <a:lnSpc>
                <a:spcPct val="80000"/>
              </a:lnSpc>
              <a:spcAft>
                <a:spcPts val="1200"/>
              </a:spcAft>
              <a:buClr>
                <a:srgbClr val="31B6FD"/>
              </a:buClr>
              <a:buFont typeface="Wingdings" pitchFamily="2" charset="2"/>
              <a:buChar char="Ø"/>
            </a:pPr>
            <a:endParaRPr lang="es-ES" sz="1600" dirty="0">
              <a:solidFill>
                <a:srgbClr val="073E87"/>
              </a:solidFill>
            </a:endParaRPr>
          </a:p>
          <a:p>
            <a:endParaRPr lang="es-ES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676405"/>
              </p:ext>
            </p:extLst>
          </p:nvPr>
        </p:nvGraphicFramePr>
        <p:xfrm>
          <a:off x="1331640" y="2382025"/>
          <a:ext cx="6469380" cy="8698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83440"/>
                <a:gridCol w="1023919"/>
                <a:gridCol w="1262021"/>
              </a:tblGrid>
              <a:tr h="294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Times New Roman"/>
                          <a:cs typeface="Arial"/>
                        </a:rPr>
                        <a:t>CURSOS REALIZADOS EN </a:t>
                      </a:r>
                      <a:r>
                        <a:rPr lang="es-ES" sz="1200" dirty="0" smtClean="0">
                          <a:effectLst/>
                          <a:latin typeface="Comic Sans MS"/>
                          <a:ea typeface="Times New Roman"/>
                          <a:cs typeface="Arial"/>
                        </a:rPr>
                        <a:t>2015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Times New Roman"/>
                          <a:cs typeface="Arial"/>
                        </a:rPr>
                        <a:t>FECHA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omic Sans MS"/>
                          <a:ea typeface="Times New Roman"/>
                          <a:cs typeface="Arial"/>
                        </a:rPr>
                        <a:t>DURACIÓN</a:t>
                      </a:r>
                      <a:endParaRPr lang="es-E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Times New Roman"/>
                        </a:rPr>
                        <a:t>Curso de formación básica sobre EP</a:t>
                      </a:r>
                      <a:endParaRPr lang="es-E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08/04/2015</a:t>
                      </a:r>
                      <a:endParaRPr lang="es-E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2 HORAS</a:t>
                      </a:r>
                      <a:endParaRPr lang="es-E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Times New Roman"/>
                        </a:rPr>
                        <a:t>Mi vida con la EP</a:t>
                      </a:r>
                      <a:endParaRPr lang="es-E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09/04/2015</a:t>
                      </a:r>
                      <a:endParaRPr lang="es-E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 HORAS</a:t>
                      </a:r>
                      <a:endParaRPr lang="es-E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effectLst/>
                          <a:latin typeface="+mn-lt"/>
                          <a:ea typeface="Times New Roman"/>
                        </a:rPr>
                        <a:t>Taller de cuidados básicos en la EP</a:t>
                      </a:r>
                      <a:endParaRPr lang="es-E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22/12/2015</a:t>
                      </a:r>
                      <a:endParaRPr lang="es-E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 HORAS</a:t>
                      </a:r>
                      <a:endParaRPr lang="es-ES" sz="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090737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1511300" cy="156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C:\Users\USUARIO\Pictures\dia mundial 2015\20150410_1729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88" y="4149080"/>
            <a:ext cx="2701591" cy="15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1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s-ES" sz="2100" dirty="0">
                <a:solidFill>
                  <a:srgbClr val="31B6FD"/>
                </a:solidFill>
              </a:rPr>
              <a:t>APOYO A FAMILIAS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42900" lvl="1">
              <a:lnSpc>
                <a:spcPct val="80000"/>
              </a:lnSpc>
            </a:pPr>
            <a:r>
              <a:rPr lang="es-ES" sz="1800" u="sng" dirty="0"/>
              <a:t>Resumen de intervenciones</a:t>
            </a:r>
            <a:r>
              <a:rPr lang="es-ES" sz="1800" u="sng" dirty="0" smtClean="0"/>
              <a:t>:</a:t>
            </a:r>
          </a:p>
          <a:p>
            <a:pPr marL="342900" lvl="1">
              <a:lnSpc>
                <a:spcPct val="80000"/>
              </a:lnSpc>
            </a:pPr>
            <a:endParaRPr lang="es-ES" sz="1800" u="sng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87513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714040"/>
              </p:ext>
            </p:extLst>
          </p:nvPr>
        </p:nvGraphicFramePr>
        <p:xfrm>
          <a:off x="1687036" y="2502852"/>
          <a:ext cx="5488940" cy="3150870"/>
        </p:xfrm>
        <a:graphic>
          <a:graphicData uri="http://schemas.openxmlformats.org/drawingml/2006/table">
            <a:tbl>
              <a:tblPr/>
              <a:tblGrid>
                <a:gridCol w="3702050"/>
                <a:gridCol w="1786890"/>
              </a:tblGrid>
              <a:tr h="20193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TIPO DE INTERVENCIÓN FAMILIAR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CASOS ATENDIDOS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TERAPIA DE GRUPO SEMANAL PARA FAMILIARES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13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ENTREVISTAS DE ASESORAMIENTO Y APOYO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18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ATENCIÓN TELEFÓNICA INDIVIDUALIZADA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175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CURSOS DE FORMACIÓN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21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CAFÉ</a:t>
                      </a:r>
                      <a:r>
                        <a:rPr lang="es-E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DE LA EXPERIENCIA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12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SALIDAS LÚDICAS 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71</a:t>
                      </a:r>
                      <a:endParaRPr lang="es-ES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87513" y="2503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INFORMACIÓN ,COORDINACIÓN Y SENSIBILIZACIÓN COMUNITARIA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r>
              <a:rPr lang="es-ES" sz="1800" u="sng" dirty="0"/>
              <a:t>OBJETIVOS:</a:t>
            </a:r>
          </a:p>
          <a:p>
            <a:pPr marL="68580" indent="0">
              <a:buNone/>
            </a:pPr>
            <a:endParaRPr lang="es-ES" sz="1800" u="sng" dirty="0" smtClean="0"/>
          </a:p>
          <a:p>
            <a:pPr lvl="0">
              <a:buFont typeface="Wingdings" pitchFamily="2" charset="2"/>
              <a:buChar char="Ø"/>
            </a:pPr>
            <a:r>
              <a:rPr lang="es-ES" sz="1800" dirty="0"/>
              <a:t>Proporcionar información general individual y grupal.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dirty="0"/>
              <a:t>Conseguir un mayor conocimiento y comprensión de la enfermedad por la sociedad.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dirty="0"/>
              <a:t>Aumentar la coordinación entre todos los profesionales que participan en la atención de las personas afectadas por la enfermedad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dirty="0"/>
              <a:t>Estabilizar el funcionamiento normalizado de la entidad.</a:t>
            </a:r>
          </a:p>
          <a:p>
            <a:pPr>
              <a:buFont typeface="Wingdings" pitchFamily="2" charset="2"/>
              <a:buChar char="Ø"/>
            </a:pPr>
            <a:endParaRPr lang="es-ES" sz="1800" u="sng" dirty="0"/>
          </a:p>
        </p:txBody>
      </p:sp>
    </p:spTree>
    <p:extLst>
      <p:ext uri="{BB962C8B-B14F-4D97-AF65-F5344CB8AC3E}">
        <p14:creationId xmlns:p14="http://schemas.microsoft.com/office/powerpoint/2010/main" val="42577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INFORMACIÓN ,COORDINACIÓN Y SENSIBILIZACIÓN COMUNITARIA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r>
              <a:rPr lang="es-ES" sz="1800" u="sng" dirty="0"/>
              <a:t>Actividades</a:t>
            </a:r>
            <a:r>
              <a:rPr lang="es-ES" sz="1800" u="sng" dirty="0" smtClean="0"/>
              <a:t>:</a:t>
            </a:r>
          </a:p>
          <a:p>
            <a:endParaRPr lang="es-ES" sz="1800" u="sng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/>
              <a:t>Entrega de material </a:t>
            </a:r>
            <a:r>
              <a:rPr lang="es-ES" sz="1600" dirty="0" smtClean="0"/>
              <a:t>informativo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/>
              <a:t>Información </a:t>
            </a:r>
            <a:r>
              <a:rPr lang="es-ES" sz="1600" dirty="0"/>
              <a:t>y orientación personal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/>
              <a:t>Charlas </a:t>
            </a:r>
            <a:r>
              <a:rPr lang="es-ES" sz="1600" dirty="0" smtClean="0"/>
              <a:t>informativas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/>
              <a:t>Coordinación con servicios sociales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/>
              <a:t>Coordinación con servicios médicos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1600" dirty="0" smtClean="0"/>
              <a:t>Coordinación con otras entidades</a:t>
            </a:r>
            <a:endParaRPr lang="es-ES" sz="1600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s-ES" sz="1600" dirty="0"/>
          </a:p>
          <a:p>
            <a:endParaRPr lang="es-ES" sz="1800" u="sng" dirty="0"/>
          </a:p>
        </p:txBody>
      </p:sp>
    </p:spTree>
    <p:extLst>
      <p:ext uri="{BB962C8B-B14F-4D97-AF65-F5344CB8AC3E}">
        <p14:creationId xmlns:p14="http://schemas.microsoft.com/office/powerpoint/2010/main" val="289241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/>
          <a:lstStyle/>
          <a:p>
            <a:r>
              <a:rPr lang="es-ES" sz="1900" dirty="0">
                <a:solidFill>
                  <a:srgbClr val="31B6FD"/>
                </a:solidFill>
              </a:rPr>
              <a:t>INFORMACIÓN ,COORDINACIÓN Y SENSIBILIZACIÓN COMUNITARIA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s-ES" sz="1600" dirty="0"/>
              <a:t>Actividades de </a:t>
            </a:r>
            <a:r>
              <a:rPr lang="es-ES" sz="1600" dirty="0" smtClean="0"/>
              <a:t>Sensibilización:</a:t>
            </a:r>
          </a:p>
          <a:p>
            <a:pPr lvl="2">
              <a:buFont typeface="Arial" pitchFamily="34" charset="0"/>
              <a:buChar char="•"/>
            </a:pPr>
            <a:r>
              <a:rPr lang="es-ES" sz="1400" dirty="0"/>
              <a:t>Actos de </a:t>
            </a:r>
            <a:r>
              <a:rPr lang="es-ES" sz="1600" dirty="0"/>
              <a:t>calle</a:t>
            </a:r>
            <a:r>
              <a:rPr lang="es-ES" sz="1400" dirty="0"/>
              <a:t> Día </a:t>
            </a:r>
            <a:r>
              <a:rPr lang="es-ES" sz="1400" dirty="0" smtClean="0"/>
              <a:t>Mundial</a:t>
            </a:r>
          </a:p>
          <a:p>
            <a:pPr lvl="2">
              <a:buFont typeface="Arial" pitchFamily="34" charset="0"/>
              <a:buChar char="•"/>
            </a:pPr>
            <a:r>
              <a:rPr lang="es-ES" sz="1400" dirty="0" smtClean="0"/>
              <a:t>Run </a:t>
            </a:r>
            <a:r>
              <a:rPr lang="es-ES" sz="1400" dirty="0" err="1"/>
              <a:t>for</a:t>
            </a:r>
            <a:r>
              <a:rPr lang="es-ES" sz="1400" dirty="0"/>
              <a:t> </a:t>
            </a:r>
            <a:r>
              <a:rPr lang="es-ES" sz="1400" dirty="0" smtClean="0"/>
              <a:t>Parkinson</a:t>
            </a:r>
          </a:p>
          <a:p>
            <a:pPr lvl="2">
              <a:buFont typeface="Arial" pitchFamily="34" charset="0"/>
              <a:buChar char="•"/>
            </a:pPr>
            <a:endParaRPr lang="es-ES" sz="1400" dirty="0"/>
          </a:p>
          <a:p>
            <a:pPr lvl="2">
              <a:buFont typeface="Arial" pitchFamily="34" charset="0"/>
              <a:buChar char="•"/>
            </a:pPr>
            <a:endParaRPr lang="es-ES" sz="1400" dirty="0" smtClean="0"/>
          </a:p>
          <a:p>
            <a:pPr lvl="2">
              <a:buFont typeface="Arial" pitchFamily="34" charset="0"/>
              <a:buChar char="•"/>
            </a:pPr>
            <a:endParaRPr lang="es-ES" sz="1400" dirty="0"/>
          </a:p>
          <a:p>
            <a:pPr lvl="2">
              <a:buFont typeface="Arial" pitchFamily="34" charset="0"/>
              <a:buChar char="•"/>
            </a:pPr>
            <a:endParaRPr lang="es-ES" sz="1400" dirty="0" smtClean="0"/>
          </a:p>
          <a:p>
            <a:pPr lvl="2">
              <a:buFont typeface="Arial" pitchFamily="34" charset="0"/>
              <a:buChar char="•"/>
            </a:pPr>
            <a:endParaRPr lang="es-ES" sz="1400" dirty="0"/>
          </a:p>
          <a:p>
            <a:pPr lvl="2">
              <a:buFont typeface="Arial" pitchFamily="34" charset="0"/>
              <a:buChar char="•"/>
            </a:pPr>
            <a:endParaRPr lang="es-ES" sz="1400" dirty="0" smtClean="0"/>
          </a:p>
          <a:p>
            <a:pPr lvl="2">
              <a:buFont typeface="Arial" pitchFamily="34" charset="0"/>
              <a:buChar char="•"/>
            </a:pPr>
            <a:endParaRPr lang="es-ES" sz="1400" dirty="0"/>
          </a:p>
          <a:p>
            <a:pPr lvl="2">
              <a:buFont typeface="Arial" pitchFamily="34" charset="0"/>
              <a:buChar char="•"/>
            </a:pPr>
            <a:endParaRPr lang="es-ES" sz="1400" dirty="0" smtClean="0"/>
          </a:p>
          <a:p>
            <a:pPr lvl="2">
              <a:buFont typeface="Arial" pitchFamily="34" charset="0"/>
              <a:buChar char="•"/>
            </a:pPr>
            <a:endParaRPr lang="es-ES" sz="1400" dirty="0"/>
          </a:p>
          <a:p>
            <a:pPr lvl="2">
              <a:buFont typeface="Arial" pitchFamily="34" charset="0"/>
              <a:buChar char="•"/>
            </a:pPr>
            <a:r>
              <a:rPr lang="es-ES" sz="1400" dirty="0" smtClean="0"/>
              <a:t>Comida </a:t>
            </a:r>
            <a:r>
              <a:rPr lang="es-ES" sz="1400" dirty="0" smtClean="0"/>
              <a:t>Benéfica</a:t>
            </a:r>
          </a:p>
        </p:txBody>
      </p:sp>
      <p:pic>
        <p:nvPicPr>
          <p:cNvPr id="3074" name="Picture 2" descr="C:\Users\USUARIO\Pictures\run 2015\11665563_747942481984876_4430764296154968155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3355865" cy="18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ARIO\Pictures\run 2015\10406486_747943241984800_4922847151069021619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355864" cy="18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7272808" cy="4464496"/>
          </a:xfrm>
        </p:spPr>
        <p:txBody>
          <a:bodyPr/>
          <a:lstStyle/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r>
              <a:rPr lang="es-ES" sz="1400" dirty="0">
                <a:solidFill>
                  <a:srgbClr val="073E87"/>
                </a:solidFill>
              </a:rPr>
              <a:t>Marcha Solidaria</a:t>
            </a:r>
          </a:p>
          <a:p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/>
          <a:lstStyle/>
          <a:p>
            <a:r>
              <a:rPr lang="es-ES" sz="1900" dirty="0">
                <a:solidFill>
                  <a:srgbClr val="31B6FD"/>
                </a:solidFill>
              </a:rPr>
              <a:t>INFORMACIÓN ,COORDINACIÓN Y SENSIBILIZACIÓN COMUNITARIA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3011635" cy="169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357" y="4073465"/>
            <a:ext cx="3027253" cy="16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1911944" cy="347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8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PROYECTOS DESARROLLADOS: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187624" y="2492896"/>
            <a:ext cx="6777317" cy="350897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s-ES" dirty="0" smtClean="0"/>
              <a:t>Desbloqueados: atención especializada para enfermos de Parkinson.(SEPAP)</a:t>
            </a:r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Atención a familias.</a:t>
            </a:r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Información, coordinación y sensibilización comunitaria.</a:t>
            </a:r>
          </a:p>
        </p:txBody>
      </p:sp>
    </p:spTree>
    <p:extLst>
      <p:ext uri="{BB962C8B-B14F-4D97-AF65-F5344CB8AC3E}">
        <p14:creationId xmlns:p14="http://schemas.microsoft.com/office/powerpoint/2010/main" val="30993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/>
          <a:lstStyle/>
          <a:p>
            <a:r>
              <a:rPr lang="es-ES" sz="1900" dirty="0">
                <a:solidFill>
                  <a:srgbClr val="31B6FD"/>
                </a:solidFill>
              </a:rPr>
              <a:t>INFORMACIÓN ,COORDINACIÓN Y SENSIBILIZACIÓN COMUNITARIA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/>
          <a:lstStyle/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73E87"/>
                </a:solidFill>
              </a:rPr>
              <a:t>Participación en ferias</a:t>
            </a: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 smtClean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 smtClean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 smtClean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endParaRPr lang="es-ES" sz="1400" dirty="0" smtClean="0">
              <a:solidFill>
                <a:srgbClr val="073E87"/>
              </a:solidFill>
            </a:endParaRPr>
          </a:p>
          <a:p>
            <a:pPr lvl="2">
              <a:buClr>
                <a:srgbClr val="31B6FD"/>
              </a:buClr>
              <a:buFont typeface="Arial" pitchFamily="34" charset="0"/>
              <a:buChar char="•"/>
            </a:pPr>
            <a:r>
              <a:rPr lang="es-ES" sz="1400" dirty="0" smtClean="0">
                <a:solidFill>
                  <a:srgbClr val="073E87"/>
                </a:solidFill>
              </a:rPr>
              <a:t>Visita Colegio de </a:t>
            </a:r>
            <a:r>
              <a:rPr lang="es-ES" sz="1400" dirty="0" err="1" smtClean="0">
                <a:solidFill>
                  <a:srgbClr val="073E87"/>
                </a:solidFill>
              </a:rPr>
              <a:t>Garcillan</a:t>
            </a:r>
            <a:endParaRPr lang="es-ES" sz="1400" dirty="0">
              <a:solidFill>
                <a:srgbClr val="073E87"/>
              </a:solidFill>
            </a:endParaRPr>
          </a:p>
          <a:p>
            <a:endParaRPr lang="es-E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76872"/>
            <a:ext cx="3090094" cy="17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1942"/>
            <a:ext cx="2218597" cy="166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581129"/>
            <a:ext cx="2220246" cy="166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90" y="4581127"/>
            <a:ext cx="2220247" cy="166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6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809">
            <a:off x="1423522" y="1762827"/>
            <a:ext cx="259555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199">
            <a:off x="2494844" y="2243137"/>
            <a:ext cx="4153829" cy="366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3143">
            <a:off x="1560732" y="1752358"/>
            <a:ext cx="4876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3922" y="836712"/>
            <a:ext cx="7024744" cy="529128"/>
          </a:xfrm>
        </p:spPr>
        <p:txBody>
          <a:bodyPr>
            <a:normAutofit/>
          </a:bodyPr>
          <a:lstStyle/>
          <a:p>
            <a:r>
              <a:rPr lang="es-ES" sz="1900" dirty="0">
                <a:solidFill>
                  <a:srgbClr val="31B6FD"/>
                </a:solidFill>
              </a:rPr>
              <a:t>DIFUSION Y COMUNICACIÓN:</a:t>
            </a:r>
          </a:p>
        </p:txBody>
      </p:sp>
    </p:spTree>
    <p:extLst>
      <p:ext uri="{BB962C8B-B14F-4D97-AF65-F5344CB8AC3E}">
        <p14:creationId xmlns:p14="http://schemas.microsoft.com/office/powerpoint/2010/main" val="416196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052736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es-ES" sz="1900" dirty="0">
                <a:solidFill>
                  <a:srgbClr val="31B6FD"/>
                </a:solidFill>
              </a:rPr>
              <a:t>DIFUSION Y COMUNICACIÓN:</a:t>
            </a:r>
            <a:endParaRPr lang="es-ES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895" y="2318891"/>
            <a:ext cx="259555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52" y="2590353"/>
            <a:ext cx="3615131" cy="48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73" y="3071861"/>
            <a:ext cx="3523600" cy="218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4648"/>
            <a:ext cx="2880320" cy="5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43186"/>
            <a:ext cx="259555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5" y="2468391"/>
            <a:ext cx="3094718" cy="120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7" y="4144715"/>
            <a:ext cx="3528392" cy="57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7" y="3858468"/>
            <a:ext cx="2595558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79" y="4717210"/>
            <a:ext cx="3405224" cy="1672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/>
          </a:bodyPr>
          <a:lstStyle/>
          <a:p>
            <a:r>
              <a:rPr lang="es-ES" sz="1700" dirty="0">
                <a:solidFill>
                  <a:srgbClr val="31B6FD"/>
                </a:solidFill>
              </a:rPr>
              <a:t>Entidades </a:t>
            </a:r>
            <a:r>
              <a:rPr lang="es-ES" sz="1700" dirty="0" smtClean="0">
                <a:solidFill>
                  <a:srgbClr val="31B6FD"/>
                </a:solidFill>
              </a:rPr>
              <a:t>Colaboradoras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772816"/>
            <a:ext cx="6777317" cy="3508977"/>
          </a:xfrm>
        </p:spPr>
        <p:txBody>
          <a:bodyPr>
            <a:normAutofit/>
          </a:bodyPr>
          <a:lstStyle/>
          <a:p>
            <a:r>
              <a:rPr lang="es-ES" sz="1600" dirty="0" smtClean="0"/>
              <a:t>Ayuntamiento de Segovia.</a:t>
            </a:r>
          </a:p>
          <a:p>
            <a:r>
              <a:rPr lang="es-ES" sz="1600" dirty="0" smtClean="0"/>
              <a:t>Ayuntamiento de Cuéllar.</a:t>
            </a:r>
          </a:p>
          <a:p>
            <a:r>
              <a:rPr lang="es-ES" sz="1600" dirty="0" smtClean="0"/>
              <a:t>Diputación Provincial de Segovia</a:t>
            </a:r>
          </a:p>
          <a:p>
            <a:r>
              <a:rPr lang="es-ES" sz="1600" dirty="0" smtClean="0"/>
              <a:t>Junta de Castilla y León</a:t>
            </a:r>
          </a:p>
          <a:p>
            <a:r>
              <a:rPr lang="es-ES" sz="1600" dirty="0" smtClean="0"/>
              <a:t>Obra Social La Caixa.</a:t>
            </a:r>
          </a:p>
          <a:p>
            <a:r>
              <a:rPr lang="es-ES" sz="1600" dirty="0" smtClean="0"/>
              <a:t>Fundación Nicomedes García.</a:t>
            </a:r>
          </a:p>
          <a:p>
            <a:r>
              <a:rPr lang="es-ES" sz="1600" dirty="0" smtClean="0"/>
              <a:t>Fundación Caja Rural.</a:t>
            </a:r>
          </a:p>
          <a:p>
            <a:r>
              <a:rPr lang="es-ES" sz="1600" dirty="0" smtClean="0"/>
              <a:t>Toshiba Medical </a:t>
            </a:r>
            <a:r>
              <a:rPr lang="es-ES" sz="1600" dirty="0" err="1" smtClean="0"/>
              <a:t>Service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07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024744" cy="1008112"/>
          </a:xfrm>
        </p:spPr>
        <p:txBody>
          <a:bodyPr>
            <a:no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DESBLOQUEADOS: ATENCIÓN ESPECIALIZADA PARA ENFERMOS DE PARKINSON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 </a:t>
            </a:r>
            <a:r>
              <a:rPr lang="es-ES" u="sng" dirty="0"/>
              <a:t>Objetivos:</a:t>
            </a:r>
            <a:endParaRPr lang="es-ES" dirty="0"/>
          </a:p>
          <a:p>
            <a:pPr lvl="1">
              <a:buFont typeface="Wingdings" pitchFamily="2" charset="2"/>
              <a:buChar char="Ø"/>
            </a:pPr>
            <a:r>
              <a:rPr lang="es-ES" dirty="0" smtClean="0"/>
              <a:t> </a:t>
            </a:r>
            <a:r>
              <a:rPr lang="es-ES" dirty="0"/>
              <a:t>Promover y mantener su mayor grado de autonomía y funcionalidad posible.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Prevenir </a:t>
            </a:r>
            <a:r>
              <a:rPr lang="es-ES" dirty="0"/>
              <a:t>su incremento de la dependencia a través de la potenciación de sus capacidades cognitivas, funcionales y sociales.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Desarrollar </a:t>
            </a:r>
            <a:r>
              <a:rPr lang="es-ES" dirty="0"/>
              <a:t>las dimensiones de calidad de vida de </a:t>
            </a:r>
            <a:r>
              <a:rPr lang="es-ES" dirty="0" smtClean="0"/>
              <a:t>   la </a:t>
            </a:r>
            <a:r>
              <a:rPr lang="es-ES" dirty="0"/>
              <a:t>persona.</a:t>
            </a:r>
            <a:br>
              <a:rPr lang="es-ES" dirty="0"/>
            </a:br>
            <a:r>
              <a:rPr lang="es-ES" dirty="0"/>
              <a:t> </a:t>
            </a:r>
            <a:r>
              <a:rPr lang="es-ES" dirty="0" smtClean="0"/>
              <a:t>Evitar </a:t>
            </a:r>
            <a:r>
              <a:rPr lang="es-ES" dirty="0"/>
              <a:t>o retrasar su institucionalización definitiva.</a:t>
            </a:r>
          </a:p>
          <a:p>
            <a:pPr lvl="1"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Fomentar </a:t>
            </a:r>
            <a:r>
              <a:rPr lang="es-ES" dirty="0"/>
              <a:t>su participación e integración </a:t>
            </a:r>
            <a:r>
              <a:rPr lang="es-ES" dirty="0" err="1"/>
              <a:t>sociocomunitaria</a:t>
            </a:r>
            <a:endParaRPr lang="es-ES" dirty="0"/>
          </a:p>
          <a:p>
            <a:pPr lvl="1">
              <a:buFont typeface="Wingdings" pitchFamily="2" charset="2"/>
              <a:buChar char="Ø"/>
            </a:pPr>
            <a:r>
              <a:rPr lang="es-ES" dirty="0"/>
              <a:t> </a:t>
            </a:r>
            <a:r>
              <a:rPr lang="es-ES" dirty="0" smtClean="0"/>
              <a:t>Proporcionarle </a:t>
            </a:r>
            <a:r>
              <a:rPr lang="es-ES" dirty="0"/>
              <a:t>nuevos aprendizajes.</a:t>
            </a:r>
          </a:p>
          <a:p>
            <a:pPr marL="365760" lvl="1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67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24744" cy="1008112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DESBLOQUEADOS: ATENCIÓN ESPECIALIZADA PARA ENFERMOS DE PARKINSON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Sede de Segovia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CISS La </a:t>
            </a:r>
            <a:r>
              <a:rPr lang="es-ES" dirty="0" err="1" smtClean="0"/>
              <a:t>Albuera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smtClean="0"/>
              <a:t>Sede de Cuéllar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Palacio Pedro I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1619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USUARIO\Pictures\2013-02-01\1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7"/>
            <a:ext cx="3288365" cy="24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1187624" y="1556792"/>
            <a:ext cx="7058025" cy="432048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s-ES" sz="2000" u="sng" dirty="0" smtClean="0"/>
              <a:t>Actividades grupales: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900" dirty="0" smtClean="0"/>
              <a:t>Fisioterapia:</a:t>
            </a:r>
            <a:endParaRPr lang="es-ES" sz="1900" dirty="0"/>
          </a:p>
          <a:p>
            <a:pPr marL="36576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s-ES" sz="1900" dirty="0"/>
          </a:p>
        </p:txBody>
      </p:sp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842797" y="620688"/>
            <a:ext cx="7024688" cy="864096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DESBLOQUEADOS: ATENCIÓN ESPECIALIZADA PARA ENFERMOS DE PARKINSON</a:t>
            </a:r>
            <a:endParaRPr lang="es-ES" dirty="0"/>
          </a:p>
        </p:txBody>
      </p:sp>
      <p:pic>
        <p:nvPicPr>
          <p:cNvPr id="2050" name="Picture 2" descr="C:\Users\USUARIO\Pictures\Terapias 2015\Fisioterapia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1949498" cy="34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ARIO\Pictures\Terapias 2015\Hidroterap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688" y="2564904"/>
            <a:ext cx="2120686" cy="34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UARIO\Pictures\Terapias 2015\Fisioterapia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70178"/>
            <a:ext cx="2808312" cy="144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UARIO\Pictures\Terapias 2015\Fisioterapi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90" y="4468030"/>
            <a:ext cx="2808312" cy="15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ES" sz="2300" dirty="0">
                <a:solidFill>
                  <a:srgbClr val="31B6FD"/>
                </a:solidFill>
              </a:rPr>
              <a:t>DESBLOQUEADOS: ATENCIÓN ESPECIALIZADA PARA ENFERMOS DE PARKINSON.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628800"/>
            <a:ext cx="6777317" cy="4203829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900" dirty="0" smtClean="0"/>
              <a:t>Logopedia:</a:t>
            </a:r>
            <a:endParaRPr lang="es-ES" sz="1900" dirty="0"/>
          </a:p>
        </p:txBody>
      </p:sp>
      <p:pic>
        <p:nvPicPr>
          <p:cNvPr id="1026" name="Picture 2" descr="C:\Users\USUARIO\Pictures\Terapias 2015\Logopedia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1872207" cy="34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Pictures\Terapias 2015\Logopedi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4968552" cy="342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es-ES" sz="2500" dirty="0">
                <a:solidFill>
                  <a:srgbClr val="31B6FD"/>
                </a:solidFill>
              </a:rPr>
              <a:t>DESBLOQUEADOS: ATENCIÓN ESPECIALIZADA PARA ENFERMOS DE PARKINSON.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115616" y="1916832"/>
            <a:ext cx="6777317" cy="3508977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900" dirty="0"/>
              <a:t>Apoyo Psicológico</a:t>
            </a:r>
          </a:p>
        </p:txBody>
      </p:sp>
      <p:pic>
        <p:nvPicPr>
          <p:cNvPr id="4098" name="Picture 2" descr="C:\Users\USUARIO\Pictures\Terapias 2015\Estimulacion cogniti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83970"/>
            <a:ext cx="6175077" cy="3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5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s-ES" sz="2300" dirty="0">
                <a:solidFill>
                  <a:srgbClr val="31B6FD"/>
                </a:solidFill>
              </a:rPr>
              <a:t>DESBLOQUEADOS: ATENCIÓN ESPECIALIZADA PARA ENFERMOS DE PARKINSON.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1043492" y="1988840"/>
            <a:ext cx="6777317" cy="3843789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900" dirty="0"/>
              <a:t>Musicoterapia:</a:t>
            </a:r>
          </a:p>
        </p:txBody>
      </p:sp>
      <p:pic>
        <p:nvPicPr>
          <p:cNvPr id="3074" name="Picture 2" descr="C:\Users\USUARIO\Pictures\Terapias 2015\Musicoterapi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708920"/>
            <a:ext cx="4296477" cy="32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2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/>
          </a:bodyPr>
          <a:lstStyle/>
          <a:p>
            <a:r>
              <a:rPr lang="es-ES" sz="2100" dirty="0">
                <a:solidFill>
                  <a:srgbClr val="31B6FD"/>
                </a:solidFill>
              </a:rPr>
              <a:t>DESBLOQUEADOS: ATENCIÓN ESPECIALIZADA PARA ENFERMOS DE PARKINSON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lnSpcReduction="10000"/>
          </a:bodyPr>
          <a:lstStyle/>
          <a:p>
            <a:pPr marL="342900" lvl="1" algn="ctr">
              <a:lnSpc>
                <a:spcPct val="80000"/>
              </a:lnSpc>
              <a:spcAft>
                <a:spcPts val="600"/>
              </a:spcAft>
            </a:pPr>
            <a:r>
              <a:rPr lang="es-ES" sz="2000" u="sng" dirty="0"/>
              <a:t>Actividades individuales</a:t>
            </a:r>
            <a:r>
              <a:rPr lang="es-ES" sz="2000" u="sng" dirty="0" smtClean="0"/>
              <a:t>:</a:t>
            </a:r>
          </a:p>
          <a:p>
            <a:pPr marL="68580" lvl="1" indent="0">
              <a:lnSpc>
                <a:spcPct val="80000"/>
              </a:lnSpc>
              <a:spcAft>
                <a:spcPts val="600"/>
              </a:spcAft>
              <a:buNone/>
            </a:pPr>
            <a:endParaRPr lang="es-ES" sz="2000" u="sng" dirty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900" dirty="0" smtClean="0"/>
              <a:t>Fisioterapia.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 smtClean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 smtClean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s-ES" sz="1900" dirty="0" smtClean="0"/>
          </a:p>
          <a:p>
            <a:pPr lvl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s-ES" sz="1900" dirty="0" smtClean="0"/>
              <a:t>Apoyo </a:t>
            </a:r>
            <a:r>
              <a:rPr lang="es-ES" sz="1900" dirty="0"/>
              <a:t>Psicológico</a:t>
            </a:r>
          </a:p>
          <a:p>
            <a:endParaRPr lang="es-ES" dirty="0" smtClean="0"/>
          </a:p>
        </p:txBody>
      </p:sp>
      <p:pic>
        <p:nvPicPr>
          <p:cNvPr id="6146" name="Picture 2" descr="C:\Users\USUARIO\Pictures\2013-02-01\1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35843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0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1147</TotalTime>
  <Words>581</Words>
  <Application>Microsoft Office PowerPoint</Application>
  <PresentationFormat>Presentación en pantalla (4:3)</PresentationFormat>
  <Paragraphs>166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Austin</vt:lpstr>
      <vt:lpstr>MEMORIA DE ACTIVIDADES 2015</vt:lpstr>
      <vt:lpstr>PROYECTOS DESARROLLADOS:</vt:lpstr>
      <vt:lpstr>DESBLOQUEADOS: ATENCIÓN ESPECIALIZADA PARA ENFERMOS DE PARKINSON</vt:lpstr>
      <vt:lpstr>DESBLOQUEADOS: ATENCIÓN ESPECIALIZADA PARA ENFERMOS DE PARKINSON</vt:lpstr>
      <vt:lpstr>DESBLOQUEADOS: ATENCIÓN ESPECIALIZADA PARA ENFERMOS DE PARKINSON</vt:lpstr>
      <vt:lpstr>DESBLOQUEADOS: ATENCIÓN ESPECIALIZADA PARA ENFERMOS DE PARKINSON.</vt:lpstr>
      <vt:lpstr>DESBLOQUEADOS: ATENCIÓN ESPECIALIZADA PARA ENFERMOS DE PARKINSON.</vt:lpstr>
      <vt:lpstr>DESBLOQUEADOS: ATENCIÓN ESPECIALIZADA PARA ENFERMOS DE PARKINSON.</vt:lpstr>
      <vt:lpstr>DESBLOQUEADOS: ATENCIÓN ESPECIALIZADA PARA ENFERMOS DE PARKINSON</vt:lpstr>
      <vt:lpstr>DESBLOQUEADOS: ATENCIÓN ESPECIALIZADA PARA ENFERMOS DE PARKINSON</vt:lpstr>
      <vt:lpstr>DESBLOQUEADOS: ATENCIÓN ESPECIALIZADA PARA ENFERMOS DE PARKINSON</vt:lpstr>
      <vt:lpstr>APOYO A FAMILIAS:</vt:lpstr>
      <vt:lpstr>APOYO A FAMILIAS:</vt:lpstr>
      <vt:lpstr>APOYO A FAMILIAS</vt:lpstr>
      <vt:lpstr>APOYO A FAMILIAS</vt:lpstr>
      <vt:lpstr>INFORMACIÓN ,COORDINACIÓN Y SENSIBILIZACIÓN COMUNITARIA</vt:lpstr>
      <vt:lpstr>INFORMACIÓN ,COORDINACIÓN Y SENSIBILIZACIÓN COMUNITARIA</vt:lpstr>
      <vt:lpstr>INFORMACIÓN ,COORDINACIÓN Y SENSIBILIZACIÓN COMUNITARIA</vt:lpstr>
      <vt:lpstr>INFORMACIÓN ,COORDINACIÓN Y SENSIBILIZACIÓN COMUNITARIA</vt:lpstr>
      <vt:lpstr>INFORMACIÓN ,COORDINACIÓN Y SENSIBILIZACIÓN COMUNITARIA</vt:lpstr>
      <vt:lpstr>DIFUSION Y COMUNICACIÓN:</vt:lpstr>
      <vt:lpstr>DIFUSION Y COMUNICACIÓN:</vt:lpstr>
      <vt:lpstr>Entidades Colaboradoras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 DE ACTIVIDADES 2012</dc:title>
  <dc:creator>USUARIO</dc:creator>
  <cp:lastModifiedBy>USUARIO</cp:lastModifiedBy>
  <cp:revision>56</cp:revision>
  <dcterms:created xsi:type="dcterms:W3CDTF">2013-02-01T07:55:41Z</dcterms:created>
  <dcterms:modified xsi:type="dcterms:W3CDTF">2016-02-29T11:13:20Z</dcterms:modified>
</cp:coreProperties>
</file>